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50" d="100"/>
          <a:sy n="150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559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18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00B050"/>
          </a:solidFill>
          <a:ln w="12700">
            <a:solidFill>
              <a:srgbClr val="00B0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29200"/>
            <a:ext cx="9144000" cy="114300"/>
          </a:xfrm>
          <a:prstGeom prst="rect">
            <a:avLst/>
          </a:prstGeom>
          <a:solidFill>
            <a:srgbClr val="00B050"/>
          </a:solidFill>
          <a:ln w="12700">
            <a:solidFill>
              <a:srgbClr val="00B05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217920" y="109728"/>
            <a:ext cx="2926080" cy="4919472"/>
          </a:xfrm>
          <a:prstGeom prst="rect">
            <a:avLst/>
          </a:prstGeom>
          <a:solidFill>
            <a:srgbClr val="1F4E79">
              <a:alpha val="65000"/>
            </a:srgbClr>
          </a:solidFill>
          <a:ln w="12700">
            <a:solidFill>
              <a:srgbClr val="1F4E79">
                <a:alpha val="65000"/>
              </a:srgbClr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6583680" y="2926080"/>
            <a:ext cx="2011680" cy="18288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57200" y="274320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400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COOINPE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457200" y="73152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A0C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Cooperativa de Ahorro y Crédito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457200" y="1234440"/>
            <a:ext cx="5486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Código de Ética y</a:t>
            </a:r>
            <a:endParaRPr lang="en-US" sz="4200" dirty="0"/>
          </a:p>
          <a:p>
            <a:pPr marL="0" indent="0" algn="l">
              <a:buNone/>
            </a:pPr>
            <a:r>
              <a:rPr lang="en-US" sz="4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Buen Gobierno</a:t>
            </a:r>
            <a:endParaRPr lang="en-US" sz="4200" dirty="0"/>
          </a:p>
        </p:txBody>
      </p:sp>
      <p:sp>
        <p:nvSpPr>
          <p:cNvPr id="10" name="Text 6"/>
          <p:cNvSpPr/>
          <p:nvPr/>
        </p:nvSpPr>
        <p:spPr>
          <a:xfrm>
            <a:off x="457200" y="265176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Corporativo</a:t>
            </a:r>
            <a:endParaRPr lang="en-US" sz="4200" dirty="0"/>
          </a:p>
        </p:txBody>
      </p:sp>
      <p:sp>
        <p:nvSpPr>
          <p:cNvPr id="11" name="Text 7"/>
          <p:cNvSpPr/>
          <p:nvPr/>
        </p:nvSpPr>
        <p:spPr>
          <a:xfrm>
            <a:off x="457200" y="3429000"/>
            <a:ext cx="5303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8D4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como asociado debes conocer sobre</a:t>
            </a: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B8D4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nuestros compromisos éticos e institucionales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457200" y="46634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6C9D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Versión aprobada 2026  ·  Conforme Circular 094 Supersolidaria</a:t>
            </a:r>
            <a:endParaRPr lang="en-US" sz="10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0DC8934-B8FC-324E-F9EF-748100786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6837" y="1051560"/>
            <a:ext cx="1998663" cy="13164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 el Código de Ética y Buen Gobierno?</a:t>
            </a:r>
            <a:endParaRPr lang="en-US" sz="2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1097280"/>
            <a:ext cx="502920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05840" y="105156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 el documento que establece los principios, valores y reglas de conducta que guían las actuaciones de todos los que hacemos parte de COOINPE: directivos, empleados y asociados.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411480" y="2057400"/>
            <a:ext cx="256032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411480" y="2057400"/>
            <a:ext cx="2560320" cy="502920"/>
          </a:xfrm>
          <a:prstGeom prst="roundRect">
            <a:avLst>
              <a:gd name="adj" fmla="val 21818"/>
            </a:avLst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11480" y="2377440"/>
            <a:ext cx="2560320" cy="201168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0472" y="2148840"/>
            <a:ext cx="402336" cy="40233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21208" y="2651760"/>
            <a:ext cx="2340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 normativo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548640" y="3063240"/>
            <a:ext cx="2286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Alineado con la Circular 094/2025 de la Supersolidaria y los Estatutos de COOINPE reformados el 21 de marzo de 2026.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3291840" y="2057400"/>
            <a:ext cx="256032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3291840" y="2057400"/>
            <a:ext cx="2560320" cy="502920"/>
          </a:xfrm>
          <a:prstGeom prst="roundRect">
            <a:avLst>
              <a:gd name="adj" fmla="val 21818"/>
            </a:avLst>
          </a:prstGeom>
          <a:solidFill>
            <a:srgbClr val="00B050"/>
          </a:solidFill>
          <a:ln w="12700">
            <a:solidFill>
              <a:srgbClr val="00B050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3291840" y="2377440"/>
            <a:ext cx="2560320" cy="201168"/>
          </a:xfrm>
          <a:prstGeom prst="rect">
            <a:avLst/>
          </a:prstGeom>
          <a:solidFill>
            <a:srgbClr val="00B050"/>
          </a:solidFill>
          <a:ln w="12700">
            <a:solidFill>
              <a:srgbClr val="00B050"/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0832" y="2148840"/>
            <a:ext cx="402336" cy="40233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401568" y="2651760"/>
            <a:ext cx="2340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¿A quiénes aplica?</a:t>
            </a:r>
            <a:endParaRPr lang="en-US" sz="1250" dirty="0"/>
          </a:p>
        </p:txBody>
      </p:sp>
      <p:sp>
        <p:nvSpPr>
          <p:cNvPr id="17" name="Text 12"/>
          <p:cNvSpPr/>
          <p:nvPr/>
        </p:nvSpPr>
        <p:spPr>
          <a:xfrm>
            <a:off x="3429000" y="3063240"/>
            <a:ext cx="2286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todos: Consejo de Administración, Junta de Vigilancia, Gerencia, empleados y asociados de COOINPE.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6172200" y="2057400"/>
            <a:ext cx="256032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172200" y="2057400"/>
            <a:ext cx="2560320" cy="502920"/>
          </a:xfrm>
          <a:prstGeom prst="roundRect">
            <a:avLst>
              <a:gd name="adj" fmla="val 21818"/>
            </a:avLst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172200" y="2377440"/>
            <a:ext cx="2560320" cy="201168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1192" y="2148840"/>
            <a:ext cx="402336" cy="40233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281928" y="2651760"/>
            <a:ext cx="2340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¿Para qué sirve?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6309360" y="3063240"/>
            <a:ext cx="2286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proteger a la Cooperativa, a sus asociados y fortalecer la confianza institucional con transparencia y rendición de cuentas.</a:t>
            </a:r>
            <a:endParaRPr lang="en-US" sz="1150" dirty="0"/>
          </a:p>
        </p:txBody>
      </p:sp>
      <p:sp>
        <p:nvSpPr>
          <p:cNvPr id="24" name="Text 18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COOINPE  ·  Código de Ética y Buen Gobierno 2026</a:t>
            </a:r>
            <a:endParaRPr lang="en-US" sz="900" dirty="0"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220595D4-C714-4051-7665-2D0EC0BE4E8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9625" r="22668" b="40952"/>
          <a:stretch>
            <a:fillRect/>
          </a:stretch>
        </p:blipFill>
        <p:spPr>
          <a:xfrm>
            <a:off x="7366000" y="62985"/>
            <a:ext cx="1229360" cy="8285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Nuestros Principios y Valores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8686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A0C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pilares éticos que guían cada acción de COOINPE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1371600"/>
            <a:ext cx="1325880" cy="1417320"/>
          </a:xfrm>
          <a:prstGeom prst="roundRect">
            <a:avLst>
              <a:gd name="adj" fmla="val 13793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20040" y="1508760"/>
            <a:ext cx="1325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🤝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365760" y="2286000"/>
            <a:ext cx="1234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Solidaridad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1874520" y="1371600"/>
            <a:ext cx="1325880" cy="1417320"/>
          </a:xfrm>
          <a:prstGeom prst="roundRect">
            <a:avLst>
              <a:gd name="adj" fmla="val 13793"/>
            </a:avLst>
          </a:prstGeom>
          <a:solidFill>
            <a:srgbClr val="14A0A5"/>
          </a:solidFill>
          <a:ln w="12700">
            <a:solidFill>
              <a:srgbClr val="14A0A5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874520" y="1508760"/>
            <a:ext cx="1325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⚖️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1920240" y="2286000"/>
            <a:ext cx="1234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Equidad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429000" y="1371600"/>
            <a:ext cx="1325880" cy="1417320"/>
          </a:xfrm>
          <a:prstGeom prst="roundRect">
            <a:avLst>
              <a:gd name="adj" fmla="val 13793"/>
            </a:avLst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429000" y="1508760"/>
            <a:ext cx="1325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🔍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3474720" y="2286000"/>
            <a:ext cx="1234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Honestidad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983480" y="1371600"/>
            <a:ext cx="1325880" cy="1417320"/>
          </a:xfrm>
          <a:prstGeom prst="roundRect">
            <a:avLst>
              <a:gd name="adj" fmla="val 13793"/>
            </a:avLst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983480" y="1508760"/>
            <a:ext cx="1325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5029200" y="2286000"/>
            <a:ext cx="1234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Transparencia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537960" y="1371600"/>
            <a:ext cx="1325880" cy="1417320"/>
          </a:xfrm>
          <a:prstGeom prst="roundRect">
            <a:avLst>
              <a:gd name="adj" fmla="val 13793"/>
            </a:avLst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537960" y="1508760"/>
            <a:ext cx="1325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🛡️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6583680" y="2286000"/>
            <a:ext cx="1234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Integridad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7680960" y="1371600"/>
            <a:ext cx="1325880" cy="1417320"/>
          </a:xfrm>
          <a:prstGeom prst="roundRect">
            <a:avLst>
              <a:gd name="adj" fmla="val 13793"/>
            </a:avLst>
          </a:prstGeom>
          <a:solidFill>
            <a:srgbClr val="C05000"/>
          </a:solidFill>
          <a:ln w="12700">
            <a:solidFill>
              <a:srgbClr val="C05000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7680960" y="1508760"/>
            <a:ext cx="1325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7726680" y="2286000"/>
            <a:ext cx="1234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Responsabilidad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320040" y="3017520"/>
            <a:ext cx="8503920" cy="1600200"/>
          </a:xfrm>
          <a:prstGeom prst="roundRect">
            <a:avLst>
              <a:gd name="adj" fmla="val 8571"/>
            </a:avLst>
          </a:prstGeom>
          <a:solidFill>
            <a:srgbClr val="0A2040"/>
          </a:solidFill>
          <a:ln w="19050">
            <a:solidFill>
              <a:srgbClr val="00B05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310896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Valores incorporados en 2026 (Circular 094):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48640" y="3520440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8E0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🔒  Prevención LA/FT — Cero tolerancia al lavado de activos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48640" y="3931920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8E0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  Cultura de Cumplimiento — Normativa Supersolidaria siempre vigente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754880" y="3520440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8E0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 Rendición de cuentas — Informe anual a la Asamblea General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754880" y="3931920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8E0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🏛️  Independencia — Decisiones libres de conflictos de interés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COOINPE  ·  Código de Ética y Buen Gobierno 2026</a:t>
            </a:r>
            <a:endParaRPr lang="en-US" sz="900" dirty="0"/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1126E66C-3E76-68DF-B901-913F01DA7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9210" y="281832"/>
            <a:ext cx="1231499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Tus Derechos y Deberes como Asociado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320040" y="1005840"/>
            <a:ext cx="3977640" cy="3794760"/>
          </a:xfrm>
          <a:prstGeom prst="roundRect">
            <a:avLst>
              <a:gd name="adj" fmla="val 2892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1005840"/>
            <a:ext cx="3977640" cy="475488"/>
          </a:xfrm>
          <a:prstGeom prst="roundRect">
            <a:avLst>
              <a:gd name="adj" fmla="val 23077"/>
            </a:avLst>
          </a:prstGeom>
          <a:solidFill>
            <a:srgbClr val="00B050"/>
          </a:solidFill>
          <a:ln w="12700">
            <a:solidFill>
              <a:srgbClr val="00B05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1298448"/>
            <a:ext cx="3977640" cy="201168"/>
          </a:xfrm>
          <a:prstGeom prst="rect">
            <a:avLst/>
          </a:prstGeom>
          <a:solidFill>
            <a:srgbClr val="00B050"/>
          </a:solidFill>
          <a:ln w="12700">
            <a:solidFill>
              <a:srgbClr val="00B050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033272"/>
            <a:ext cx="384048" cy="3840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60120" y="1024128"/>
            <a:ext cx="3108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DERECHOS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57200" y="1627632"/>
            <a:ext cx="3730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Recibir información clara y oportuna sobre la gestión de COOINPE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57200" y="2039112"/>
            <a:ext cx="3730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Participar y votar en la Asamblea General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457200" y="2450592"/>
            <a:ext cx="3730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Acceder a los estatutos, reglamentos y documentos institucionales (cooinpe.com/normativa)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457200" y="2862072"/>
            <a:ext cx="3730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Usar el canal de PQRSF para quejas, peticiones y sugerencias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457200" y="3273552"/>
            <a:ext cx="3730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Conocer los resultados de la evaluación de directivos y gerencia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457200" y="3685032"/>
            <a:ext cx="3730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Beneficiarme de los programas de educación y bienestar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457200" y="4096512"/>
            <a:ext cx="3730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Ser tratado con igualdad, sin discriminación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4846320" y="1005840"/>
            <a:ext cx="3977640" cy="3794760"/>
          </a:xfrm>
          <a:prstGeom prst="roundRect">
            <a:avLst>
              <a:gd name="adj" fmla="val 2892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4846320" y="1005840"/>
            <a:ext cx="3977640" cy="475488"/>
          </a:xfrm>
          <a:prstGeom prst="roundRect">
            <a:avLst>
              <a:gd name="adj" fmla="val 23077"/>
            </a:avLst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846320" y="1298448"/>
            <a:ext cx="3977640" cy="201168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033272"/>
            <a:ext cx="384048" cy="384048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5486400" y="1024128"/>
            <a:ext cx="3108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DEBERES</a:t>
            </a:r>
            <a:endParaRPr lang="en-US" sz="1300" dirty="0"/>
          </a:p>
        </p:txBody>
      </p:sp>
      <p:sp>
        <p:nvSpPr>
          <p:cNvPr id="21" name="Text 17"/>
          <p:cNvSpPr/>
          <p:nvPr/>
        </p:nvSpPr>
        <p:spPr>
          <a:xfrm>
            <a:off x="4983480" y="1627632"/>
            <a:ext cx="3730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Actuar con honestidad en mis relaciones con la Cooperativa</a:t>
            </a:r>
            <a:endParaRPr lang="en-US" sz="1050" dirty="0"/>
          </a:p>
        </p:txBody>
      </p:sp>
      <p:sp>
        <p:nvSpPr>
          <p:cNvPr id="22" name="Text 18"/>
          <p:cNvSpPr/>
          <p:nvPr/>
        </p:nvSpPr>
        <p:spPr>
          <a:xfrm>
            <a:off x="4983480" y="2039112"/>
            <a:ext cx="3730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Proporcionar información veraz y actualizar mis datos</a:t>
            </a:r>
            <a:endParaRPr lang="en-US" sz="1050" dirty="0"/>
          </a:p>
        </p:txBody>
      </p:sp>
      <p:sp>
        <p:nvSpPr>
          <p:cNvPr id="23" name="Text 19"/>
          <p:cNvSpPr/>
          <p:nvPr/>
        </p:nvSpPr>
        <p:spPr>
          <a:xfrm>
            <a:off x="4983480" y="2450592"/>
            <a:ext cx="3730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Cumplir el Código de Ética, los Estatutos y los reglamentos</a:t>
            </a:r>
            <a:endParaRPr lang="en-US" sz="1050" dirty="0"/>
          </a:p>
        </p:txBody>
      </p:sp>
      <p:sp>
        <p:nvSpPr>
          <p:cNvPr id="24" name="Text 20"/>
          <p:cNvSpPr/>
          <p:nvPr/>
        </p:nvSpPr>
        <p:spPr>
          <a:xfrm>
            <a:off x="4983480" y="2862072"/>
            <a:ext cx="3730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Respetar las decisiones de los órganos de gobierno</a:t>
            </a:r>
            <a:endParaRPr lang="en-US" sz="1050" dirty="0"/>
          </a:p>
        </p:txBody>
      </p:sp>
      <p:sp>
        <p:nvSpPr>
          <p:cNvPr id="25" name="Text 21"/>
          <p:cNvSpPr/>
          <p:nvPr/>
        </p:nvSpPr>
        <p:spPr>
          <a:xfrm>
            <a:off x="4983480" y="3273552"/>
            <a:ext cx="3730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Contribuir a prevenir el lavado de activos (SARLAFT)</a:t>
            </a:r>
            <a:endParaRPr lang="en-US" sz="1050" dirty="0"/>
          </a:p>
        </p:txBody>
      </p:sp>
      <p:sp>
        <p:nvSpPr>
          <p:cNvPr id="26" name="Text 22"/>
          <p:cNvSpPr/>
          <p:nvPr/>
        </p:nvSpPr>
        <p:spPr>
          <a:xfrm>
            <a:off x="4983480" y="3685032"/>
            <a:ext cx="3730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Participar en los programas de educación cooperativa</a:t>
            </a:r>
            <a:endParaRPr lang="en-US" sz="1050" dirty="0"/>
          </a:p>
        </p:txBody>
      </p:sp>
      <p:sp>
        <p:nvSpPr>
          <p:cNvPr id="27" name="Text 23"/>
          <p:cNvSpPr/>
          <p:nvPr/>
        </p:nvSpPr>
        <p:spPr>
          <a:xfrm>
            <a:off x="4983480" y="4096512"/>
            <a:ext cx="3730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Reportar conductas irregulares por el canal de denuncias</a:t>
            </a:r>
            <a:endParaRPr lang="en-US" sz="1050" dirty="0"/>
          </a:p>
        </p:txBody>
      </p:sp>
      <p:sp>
        <p:nvSpPr>
          <p:cNvPr id="28" name="Text 24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COOINPE  ·  Código de Ética y Buen Gobierno 2026</a:t>
            </a:r>
            <a:endParaRPr lang="en-US" sz="900" dirty="0"/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7F3DFE3E-509D-3354-AAF5-6A7F8E45B8F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625" r="22668" b="40952"/>
          <a:stretch>
            <a:fillRect/>
          </a:stretch>
        </p:blipFill>
        <p:spPr>
          <a:xfrm>
            <a:off x="7366000" y="62985"/>
            <a:ext cx="1229360" cy="8285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Conflicto de Interés y Canal de Denuncias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320040" y="1005840"/>
            <a:ext cx="3931920" cy="3794760"/>
          </a:xfrm>
          <a:prstGeom prst="roundRect">
            <a:avLst>
              <a:gd name="adj" fmla="val 2892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097280"/>
            <a:ext cx="502920" cy="502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97280" y="1078992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 un Conflicto de Interés?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457200" y="1691640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Ocurre cuando un interés personal, familiar o económico de un directivo o funcionario puede influir indebidamente en sus decisiones dentro de COOINPE.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457200" y="2578608"/>
            <a:ext cx="347472" cy="347472"/>
          </a:xfrm>
          <a:prstGeom prst="ellipse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257860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914400" y="2596896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Identifico la situación de conflicto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57200" y="3081528"/>
            <a:ext cx="347472" cy="347472"/>
          </a:xfrm>
          <a:prstGeom prst="ellipse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308152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914400" y="3099816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Declaro por escrito ANTES de participar en la decisión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57200" y="3584448"/>
            <a:ext cx="347472" cy="347472"/>
          </a:xfrm>
          <a:prstGeom prst="ellipse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7200" y="358444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914400" y="3602736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 abstengo de votar o decidir sobre el asunto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457200" y="4087368"/>
            <a:ext cx="347472" cy="347472"/>
          </a:xfrm>
          <a:prstGeom prst="ellipse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" y="408736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914400" y="4105656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declaración queda registrada en el Libro Oficial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411480" y="4526280"/>
            <a:ext cx="3749040" cy="256032"/>
          </a:xfrm>
          <a:prstGeom prst="roundRect">
            <a:avLst>
              <a:gd name="adj" fmla="val 17857"/>
            </a:avLst>
          </a:prstGeom>
          <a:solidFill>
            <a:srgbClr val="D6E4F0"/>
          </a:solidFill>
          <a:ln w="12700">
            <a:solidFill>
              <a:srgbClr val="D6E4F0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57200" y="4526280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declararlo es falta GRAVE conforme a los Estatutos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4892040" y="1005840"/>
            <a:ext cx="3931920" cy="3794760"/>
          </a:xfrm>
          <a:prstGeom prst="roundRect">
            <a:avLst>
              <a:gd name="adj" fmla="val 2892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2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920" y="1097280"/>
            <a:ext cx="502920" cy="502920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5669280" y="1078992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Canal de Denuncias Éticas</a:t>
            </a:r>
            <a:endParaRPr lang="en-US" sz="1250" dirty="0"/>
          </a:p>
        </p:txBody>
      </p:sp>
      <p:sp>
        <p:nvSpPr>
          <p:cNvPr id="25" name="Text 21"/>
          <p:cNvSpPr/>
          <p:nvPr/>
        </p:nvSpPr>
        <p:spPr>
          <a:xfrm>
            <a:off x="5029200" y="1691640"/>
            <a:ext cx="3657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COOINPE tiene un canal seguro para que reportes conductas irregulares o contrarias al Código de Ética.</a:t>
            </a:r>
            <a:endParaRPr lang="en-US" sz="1100" dirty="0"/>
          </a:p>
        </p:txBody>
      </p:sp>
      <p:sp>
        <p:nvSpPr>
          <p:cNvPr id="26" name="Text 22"/>
          <p:cNvSpPr/>
          <p:nvPr/>
        </p:nvSpPr>
        <p:spPr>
          <a:xfrm>
            <a:off x="5029200" y="24231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🔒</a:t>
            </a:r>
            <a:endParaRPr lang="en-US" sz="2000" dirty="0"/>
          </a:p>
        </p:txBody>
      </p:sp>
      <p:sp>
        <p:nvSpPr>
          <p:cNvPr id="27" name="Text 23"/>
          <p:cNvSpPr/>
          <p:nvPr/>
        </p:nvSpPr>
        <p:spPr>
          <a:xfrm>
            <a:off x="5577840" y="2441448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Confidencialidad</a:t>
            </a:r>
            <a:endParaRPr lang="en-US" sz="1150" dirty="0"/>
          </a:p>
        </p:txBody>
      </p:sp>
      <p:sp>
        <p:nvSpPr>
          <p:cNvPr id="28" name="Text 24"/>
          <p:cNvSpPr/>
          <p:nvPr/>
        </p:nvSpPr>
        <p:spPr>
          <a:xfrm>
            <a:off x="5577840" y="2679192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identidad se protege</a:t>
            </a:r>
            <a:endParaRPr lang="en-US" sz="1050" dirty="0"/>
          </a:p>
        </p:txBody>
      </p:sp>
      <p:sp>
        <p:nvSpPr>
          <p:cNvPr id="29" name="Text 25"/>
          <p:cNvSpPr/>
          <p:nvPr/>
        </p:nvSpPr>
        <p:spPr>
          <a:xfrm>
            <a:off x="5029200" y="2971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🚫</a:t>
            </a:r>
            <a:endParaRPr lang="en-US" sz="2000" dirty="0"/>
          </a:p>
        </p:txBody>
      </p:sp>
      <p:sp>
        <p:nvSpPr>
          <p:cNvPr id="30" name="Text 26"/>
          <p:cNvSpPr/>
          <p:nvPr/>
        </p:nvSpPr>
        <p:spPr>
          <a:xfrm>
            <a:off x="5577840" y="2990088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represalias</a:t>
            </a:r>
            <a:endParaRPr lang="en-US" sz="1150" dirty="0"/>
          </a:p>
        </p:txBody>
      </p:sp>
      <p:sp>
        <p:nvSpPr>
          <p:cNvPr id="31" name="Text 27"/>
          <p:cNvSpPr/>
          <p:nvPr/>
        </p:nvSpPr>
        <p:spPr>
          <a:xfrm>
            <a:off x="5577840" y="3227832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habrá consecuencias por denunciar de buena fe</a:t>
            </a:r>
            <a:endParaRPr lang="en-US" sz="1050" dirty="0"/>
          </a:p>
        </p:txBody>
      </p:sp>
      <p:sp>
        <p:nvSpPr>
          <p:cNvPr id="32" name="Text 28"/>
          <p:cNvSpPr/>
          <p:nvPr/>
        </p:nvSpPr>
        <p:spPr>
          <a:xfrm>
            <a:off x="5029200" y="3520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</a:t>
            </a:r>
            <a:endParaRPr lang="en-US" sz="2000" dirty="0"/>
          </a:p>
        </p:txBody>
      </p:sp>
      <p:sp>
        <p:nvSpPr>
          <p:cNvPr id="33" name="Text 29"/>
          <p:cNvSpPr/>
          <p:nvPr/>
        </p:nvSpPr>
        <p:spPr>
          <a:xfrm>
            <a:off x="5577840" y="3538728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Respuesta rápida</a:t>
            </a:r>
            <a:endParaRPr lang="en-US" sz="1150" dirty="0"/>
          </a:p>
        </p:txBody>
      </p:sp>
      <p:sp>
        <p:nvSpPr>
          <p:cNvPr id="34" name="Text 30"/>
          <p:cNvSpPr/>
          <p:nvPr/>
        </p:nvSpPr>
        <p:spPr>
          <a:xfrm>
            <a:off x="5577840" y="3776472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Máximo 10 días hábiles para resolver</a:t>
            </a:r>
            <a:endParaRPr lang="en-US" sz="1050" dirty="0"/>
          </a:p>
        </p:txBody>
      </p:sp>
      <p:sp>
        <p:nvSpPr>
          <p:cNvPr id="35" name="Text 31"/>
          <p:cNvSpPr/>
          <p:nvPr/>
        </p:nvSpPr>
        <p:spPr>
          <a:xfrm>
            <a:off x="5029200" y="4069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</a:t>
            </a:r>
            <a:endParaRPr lang="en-US" sz="2000" dirty="0"/>
          </a:p>
        </p:txBody>
      </p:sp>
      <p:sp>
        <p:nvSpPr>
          <p:cNvPr id="36" name="Text 32"/>
          <p:cNvSpPr/>
          <p:nvPr/>
        </p:nvSpPr>
        <p:spPr>
          <a:xfrm>
            <a:off x="5577840" y="4087368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Trazabilidad</a:t>
            </a:r>
            <a:endParaRPr lang="en-US" sz="1150" dirty="0"/>
          </a:p>
        </p:txBody>
      </p:sp>
      <p:sp>
        <p:nvSpPr>
          <p:cNvPr id="37" name="Text 33"/>
          <p:cNvSpPr/>
          <p:nvPr/>
        </p:nvSpPr>
        <p:spPr>
          <a:xfrm>
            <a:off x="5577840" y="4325112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denuncia queda registrada y documentada</a:t>
            </a:r>
            <a:endParaRPr lang="en-US" sz="1050" dirty="0"/>
          </a:p>
        </p:txBody>
      </p:sp>
      <p:sp>
        <p:nvSpPr>
          <p:cNvPr id="38" name="Shape 34"/>
          <p:cNvSpPr/>
          <p:nvPr/>
        </p:nvSpPr>
        <p:spPr>
          <a:xfrm>
            <a:off x="4983480" y="4416552"/>
            <a:ext cx="3749040" cy="365760"/>
          </a:xfrm>
          <a:prstGeom prst="roundRect">
            <a:avLst>
              <a:gd name="adj" fmla="val 17500"/>
            </a:avLst>
          </a:prstGeom>
          <a:solidFill>
            <a:srgbClr val="E2EFDA"/>
          </a:solidFill>
          <a:ln w="12700">
            <a:solidFill>
              <a:srgbClr val="00B050"/>
            </a:solidFill>
            <a:prstDash val="solid"/>
          </a:ln>
        </p:spPr>
      </p:sp>
      <p:sp>
        <p:nvSpPr>
          <p:cNvPr id="39" name="Text 35"/>
          <p:cNvSpPr/>
          <p:nvPr/>
        </p:nvSpPr>
        <p:spPr>
          <a:xfrm>
            <a:off x="5029200" y="4425696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1A5C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📬 Buzón físico  ·  📧 Email Junta de Vigilancia  ·  🌐 cooinpe.com</a:t>
            </a:r>
            <a:endParaRPr lang="en-US" sz="950" dirty="0"/>
          </a:p>
        </p:txBody>
      </p:sp>
      <p:sp>
        <p:nvSpPr>
          <p:cNvPr id="40" name="Text 36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COOINPE  ·  Código de Ética y Buen Gobierno 2026</a:t>
            </a:r>
            <a:endParaRPr lang="en-US" sz="900" dirty="0"/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32502452-7F4A-8E62-6C1A-0F038F631F7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625" r="22668" b="40952"/>
          <a:stretch>
            <a:fillRect/>
          </a:stretch>
        </p:blipFill>
        <p:spPr>
          <a:xfrm>
            <a:off x="7366000" y="62985"/>
            <a:ext cx="1229360" cy="8285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Régimen Disciplinario — ¿Qué pasa si se incumple el Código?</a:t>
            </a:r>
            <a:endParaRPr lang="en-US" sz="2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1051560"/>
            <a:ext cx="502920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05840" y="105156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Código define tres categorías de faltas, con sanciones proporcionales a su gravedad: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20040" y="1691640"/>
            <a:ext cx="2606040" cy="3246120"/>
          </a:xfrm>
          <a:prstGeom prst="roundRect">
            <a:avLst>
              <a:gd name="adj" fmla="val 4211"/>
            </a:avLst>
          </a:prstGeom>
          <a:solidFill>
            <a:srgbClr val="E8F5ED"/>
          </a:solidFill>
          <a:ln w="12700">
            <a:solidFill>
              <a:srgbClr val="2E8B57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429768" y="1828800"/>
            <a:ext cx="23865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🟢  FALTAS LEVES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57200" y="228600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Ejemplos: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457200" y="256032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No actualizar información personal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457200" y="2999232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Inasistencia injustificada a capacitaciones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457200" y="3438144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Incumplimientos formales de reporte sin consecuencias materiales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411480" y="4297680"/>
            <a:ext cx="2423160" cy="530352"/>
          </a:xfrm>
          <a:prstGeom prst="roundRect">
            <a:avLst>
              <a:gd name="adj" fmla="val 13793"/>
            </a:avLst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57200" y="4315968"/>
            <a:ext cx="23317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⚖️  Llamado de atención escrito (con copia a hoja de vida)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3200400" y="1691640"/>
            <a:ext cx="2606040" cy="3246120"/>
          </a:xfrm>
          <a:prstGeom prst="roundRect">
            <a:avLst>
              <a:gd name="adj" fmla="val 4211"/>
            </a:avLst>
          </a:prstGeom>
          <a:solidFill>
            <a:srgbClr val="FEF3C7"/>
          </a:solidFill>
          <a:ln w="12700">
            <a:solidFill>
              <a:srgbClr val="D97706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3310128" y="1828800"/>
            <a:ext cx="23865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🟡  FALTAS GRAVES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3337560" y="228600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Ejemplos: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3337560" y="256032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No declarar un conflicto de interés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3337560" y="2999232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Uso indebido de información confidencial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3337560" y="3438144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Omitir reporte de operaciones inusuales (SARLAFT)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3291840" y="4297680"/>
            <a:ext cx="2423160" cy="530352"/>
          </a:xfrm>
          <a:prstGeom prst="roundRect">
            <a:avLst>
              <a:gd name="adj" fmla="val 13793"/>
            </a:avLst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3337560" y="4315968"/>
            <a:ext cx="23317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⚖️  Suspensión temporal de derechos sociales (30 a 180 días)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6080760" y="1691640"/>
            <a:ext cx="2606040" cy="3246120"/>
          </a:xfrm>
          <a:prstGeom prst="roundRect">
            <a:avLst>
              <a:gd name="adj" fmla="val 4211"/>
            </a:avLst>
          </a:prstGeom>
          <a:solidFill>
            <a:srgbClr val="FEE2E2"/>
          </a:solidFill>
          <a:ln w="12700">
            <a:solidFill>
              <a:srgbClr val="C00000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Text 20"/>
          <p:cNvSpPr/>
          <p:nvPr/>
        </p:nvSpPr>
        <p:spPr>
          <a:xfrm>
            <a:off x="6190488" y="1828800"/>
            <a:ext cx="23865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🔴  FALTAS GRAVÍSIMAS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6217920" y="228600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Ejemplos: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6217920" y="256032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Conductas dolosas o corrupción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6217920" y="2999232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Participación en operaciones de lavado de activos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6217920" y="3438144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Falsedad en información institucional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6172200" y="4297680"/>
            <a:ext cx="2423160" cy="530352"/>
          </a:xfrm>
          <a:prstGeom prst="roundRect">
            <a:avLst>
              <a:gd name="adj" fmla="val 13793"/>
            </a:avLst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217920" y="4315968"/>
            <a:ext cx="23317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⚖️  Exclusión de la Cooperativa (pérdida de calidad de asociado)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320040" y="4846320"/>
            <a:ext cx="8503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procedimiento garantiza: derecho de defensa · descargos · recursos de reposición y apelación (Capítulo IV, Arts. 20-37 Estatutos COOINPE)</a:t>
            </a:r>
            <a:endParaRPr lang="en-US" sz="900" dirty="0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9CF1BD36-AD4C-8A56-7B33-D04F729B30B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625" r="22668" b="40952"/>
          <a:stretch>
            <a:fillRect/>
          </a:stretch>
        </p:blipFill>
        <p:spPr>
          <a:xfrm>
            <a:off x="7366000" y="62985"/>
            <a:ext cx="1229360" cy="8285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00B050"/>
          </a:solidFill>
          <a:ln w="12700">
            <a:solidFill>
              <a:srgbClr val="00B05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Prevención LA/FT y Transparencia Institucional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A0C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Compromisos clave que protegen a COOINPE y a todos sus asociados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320040" y="1234440"/>
            <a:ext cx="4160520" cy="3474720"/>
          </a:xfrm>
          <a:prstGeom prst="roundRect">
            <a:avLst>
              <a:gd name="adj" fmla="val 3947"/>
            </a:avLst>
          </a:prstGeom>
          <a:solidFill>
            <a:srgbClr val="071A35"/>
          </a:solidFill>
          <a:ln w="19050">
            <a:solidFill>
              <a:srgbClr val="00B050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325880"/>
            <a:ext cx="475488" cy="4754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51560" y="1307592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Prevención de Lavado de Activos (LA/FT)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57200" y="1938528"/>
            <a:ext cx="411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🔍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60120" y="1920240"/>
            <a:ext cx="3337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8E0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Proporcionar información veraz en todos los procesos de vinculación y actualización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457200" y="2578608"/>
            <a:ext cx="411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📢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960120" y="2560320"/>
            <a:ext cx="3337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8E0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Reportar al Oficial de Cumplimiento cualquier operación inusual o sospechosa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57200" y="3218688"/>
            <a:ext cx="411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🚫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960120" y="3200400"/>
            <a:ext cx="3337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8E0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realizar operaciones que comprometan el origen lícito de los recursos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57200" y="3858768"/>
            <a:ext cx="411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📚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960120" y="3840480"/>
            <a:ext cx="3337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8E0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Conocer y cumplir el Manual SARLAFT disponible en cooinpe.com/normativa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4663440" y="1234440"/>
            <a:ext cx="4160520" cy="3474720"/>
          </a:xfrm>
          <a:prstGeom prst="roundRect">
            <a:avLst>
              <a:gd name="adj" fmla="val 3947"/>
            </a:avLst>
          </a:prstGeom>
          <a:solidFill>
            <a:srgbClr val="071A35"/>
          </a:solidFill>
          <a:ln w="19050">
            <a:solidFill>
              <a:srgbClr val="FFD966"/>
            </a:solidFill>
            <a:prstDash val="solid"/>
          </a:ln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0" y="1325880"/>
            <a:ext cx="475488" cy="475488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5394960" y="1307592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D9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Transparencia y Rendición de Cuentas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4800600" y="1938528"/>
            <a:ext cx="411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</a:t>
            </a:r>
            <a:endParaRPr lang="en-US" sz="2000" dirty="0"/>
          </a:p>
        </p:txBody>
      </p:sp>
      <p:sp>
        <p:nvSpPr>
          <p:cNvPr id="20" name="Text 16"/>
          <p:cNvSpPr/>
          <p:nvPr/>
        </p:nvSpPr>
        <p:spPr>
          <a:xfrm>
            <a:off x="5303520" y="1920240"/>
            <a:ext cx="3337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8E0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 Anual de Gobierno Corporativo presentado a la Asamblea General cada año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4800600" y="2578608"/>
            <a:ext cx="411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</a:t>
            </a:r>
            <a:endParaRPr lang="en-US" sz="2000" dirty="0"/>
          </a:p>
        </p:txBody>
      </p:sp>
      <p:sp>
        <p:nvSpPr>
          <p:cNvPr id="22" name="Text 18"/>
          <p:cNvSpPr/>
          <p:nvPr/>
        </p:nvSpPr>
        <p:spPr>
          <a:xfrm>
            <a:off x="5303520" y="2560320"/>
            <a:ext cx="3337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8E0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 la normativa publicada y actualizada en cooinpe.com/normativa</a:t>
            </a:r>
            <a:endParaRPr lang="en-US" sz="1100" dirty="0"/>
          </a:p>
        </p:txBody>
      </p:sp>
      <p:sp>
        <p:nvSpPr>
          <p:cNvPr id="23" name="Text 19"/>
          <p:cNvSpPr/>
          <p:nvPr/>
        </p:nvSpPr>
        <p:spPr>
          <a:xfrm>
            <a:off x="4800600" y="3218688"/>
            <a:ext cx="411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📅</a:t>
            </a:r>
            <a:endParaRPr lang="en-US" sz="2000" dirty="0"/>
          </a:p>
        </p:txBody>
      </p:sp>
      <p:sp>
        <p:nvSpPr>
          <p:cNvPr id="24" name="Text 20"/>
          <p:cNvSpPr/>
          <p:nvPr/>
        </p:nvSpPr>
        <p:spPr>
          <a:xfrm>
            <a:off x="5303520" y="3200400"/>
            <a:ext cx="3337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8E0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 a la Supersolidaria: primer informe al cumplirse un año desde el 1 de abril de 2026</a:t>
            </a:r>
            <a:endParaRPr lang="en-US" sz="1100" dirty="0"/>
          </a:p>
        </p:txBody>
      </p:sp>
      <p:sp>
        <p:nvSpPr>
          <p:cNvPr id="25" name="Text 21"/>
          <p:cNvSpPr/>
          <p:nvPr/>
        </p:nvSpPr>
        <p:spPr>
          <a:xfrm>
            <a:off x="4800600" y="3858768"/>
            <a:ext cx="411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2000" dirty="0"/>
          </a:p>
        </p:txBody>
      </p:sp>
      <p:sp>
        <p:nvSpPr>
          <p:cNvPr id="26" name="Text 22"/>
          <p:cNvSpPr/>
          <p:nvPr/>
        </p:nvSpPr>
        <p:spPr>
          <a:xfrm>
            <a:off x="5303520" y="3840480"/>
            <a:ext cx="3337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8E0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 'Adopte o Explique': COOINPE justifica las recomendaciones que no puede implementar</a:t>
            </a:r>
            <a:endParaRPr lang="en-US" sz="1100" dirty="0"/>
          </a:p>
        </p:txBody>
      </p:sp>
      <p:sp>
        <p:nvSpPr>
          <p:cNvPr id="27" name="Shape 23"/>
          <p:cNvSpPr/>
          <p:nvPr/>
        </p:nvSpPr>
        <p:spPr>
          <a:xfrm>
            <a:off x="0" y="5029200"/>
            <a:ext cx="9144000" cy="114300"/>
          </a:xfrm>
          <a:prstGeom prst="rect">
            <a:avLst/>
          </a:prstGeom>
          <a:solidFill>
            <a:srgbClr val="00B050"/>
          </a:solidFill>
          <a:ln w="12700">
            <a:solidFill>
              <a:srgbClr val="00B050"/>
            </a:solidFill>
            <a:prstDash val="solid"/>
          </a:ln>
        </p:spPr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39328DD-4DB8-D43E-CC61-B8BF5FF558A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625" r="22668" b="40952"/>
          <a:stretch>
            <a:fillRect/>
          </a:stretch>
        </p:blipFill>
        <p:spPr>
          <a:xfrm>
            <a:off x="7366000" y="62985"/>
            <a:ext cx="1229360" cy="8285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18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00B050"/>
          </a:solidFill>
          <a:ln w="12700">
            <a:solidFill>
              <a:srgbClr val="00B0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29200"/>
            <a:ext cx="9144000" cy="114300"/>
          </a:xfrm>
          <a:prstGeom prst="rect">
            <a:avLst/>
          </a:prstGeom>
          <a:solidFill>
            <a:srgbClr val="00B050"/>
          </a:solidFill>
          <a:ln w="12700">
            <a:solidFill>
              <a:srgbClr val="00B05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Nuestros Compromisos con Usted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8229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A0C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asociado de COOINPE, le garantizamos: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20040" y="1325880"/>
            <a:ext cx="2560320" cy="1463040"/>
          </a:xfrm>
          <a:prstGeom prst="roundRect">
            <a:avLst>
              <a:gd name="adj" fmla="val 7500"/>
            </a:avLst>
          </a:prstGeom>
          <a:solidFill>
            <a:srgbClr val="0A2040"/>
          </a:solidFill>
          <a:ln w="12700">
            <a:solidFill>
              <a:srgbClr val="2E75B6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" y="1508760"/>
            <a:ext cx="411480" cy="4114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78408" y="150876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Código actualizado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484632" y="201168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94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Revisión bienal y ante cambios normativos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291840" y="1325880"/>
            <a:ext cx="2560320" cy="1463040"/>
          </a:xfrm>
          <a:prstGeom prst="roundRect">
            <a:avLst>
              <a:gd name="adj" fmla="val 7500"/>
            </a:avLst>
          </a:prstGeom>
          <a:solidFill>
            <a:srgbClr val="0A2040"/>
          </a:solidFill>
          <a:ln w="12700">
            <a:solidFill>
              <a:srgbClr val="1A7A4A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6432" y="1508760"/>
            <a:ext cx="411480" cy="4114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950208" y="150876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Cumplimiento Circ. 094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3456432" y="201168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94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Implementación obligatoria desde abril 2026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6263640" y="1325880"/>
            <a:ext cx="2560320" cy="1463040"/>
          </a:xfrm>
          <a:prstGeom prst="roundRect">
            <a:avLst>
              <a:gd name="adj" fmla="val 7500"/>
            </a:avLst>
          </a:prstGeom>
          <a:solidFill>
            <a:srgbClr val="0A2040"/>
          </a:solidFill>
          <a:ln w="12700">
            <a:solidFill>
              <a:srgbClr val="7B2D8B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8232" y="1508760"/>
            <a:ext cx="411480" cy="41148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922008" y="150876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Gestión de conflictos</a:t>
            </a:r>
            <a:endParaRPr lang="en-US" sz="1150" dirty="0"/>
          </a:p>
        </p:txBody>
      </p:sp>
      <p:sp>
        <p:nvSpPr>
          <p:cNvPr id="17" name="Text 12"/>
          <p:cNvSpPr/>
          <p:nvPr/>
        </p:nvSpPr>
        <p:spPr>
          <a:xfrm>
            <a:off x="6428232" y="201168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94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Libro de registro y control de transparencia</a:t>
            </a:r>
            <a:endParaRPr lang="en-US" sz="1050" dirty="0"/>
          </a:p>
        </p:txBody>
      </p:sp>
      <p:sp>
        <p:nvSpPr>
          <p:cNvPr id="18" name="Shape 13"/>
          <p:cNvSpPr/>
          <p:nvPr/>
        </p:nvSpPr>
        <p:spPr>
          <a:xfrm>
            <a:off x="320040" y="2926080"/>
            <a:ext cx="2560320" cy="1463040"/>
          </a:xfrm>
          <a:prstGeom prst="roundRect">
            <a:avLst>
              <a:gd name="adj" fmla="val 7500"/>
            </a:avLst>
          </a:prstGeom>
          <a:solidFill>
            <a:srgbClr val="0A2040"/>
          </a:solidFill>
          <a:ln w="12700">
            <a:solidFill>
              <a:srgbClr val="C05000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32" y="3108960"/>
            <a:ext cx="411480" cy="41148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78408" y="310896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Protección LA/FT</a:t>
            </a:r>
            <a:endParaRPr lang="en-US" sz="1150" dirty="0"/>
          </a:p>
        </p:txBody>
      </p:sp>
      <p:sp>
        <p:nvSpPr>
          <p:cNvPr id="21" name="Text 15"/>
          <p:cNvSpPr/>
          <p:nvPr/>
        </p:nvSpPr>
        <p:spPr>
          <a:xfrm>
            <a:off x="484632" y="361188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94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SARLAFT vigente y Oficial de Cumplimiento</a:t>
            </a:r>
            <a:endParaRPr lang="en-US" sz="1050" dirty="0"/>
          </a:p>
        </p:txBody>
      </p:sp>
      <p:sp>
        <p:nvSpPr>
          <p:cNvPr id="22" name="Shape 16"/>
          <p:cNvSpPr/>
          <p:nvPr/>
        </p:nvSpPr>
        <p:spPr>
          <a:xfrm>
            <a:off x="3291840" y="2926080"/>
            <a:ext cx="2560320" cy="1463040"/>
          </a:xfrm>
          <a:prstGeom prst="roundRect">
            <a:avLst>
              <a:gd name="adj" fmla="val 7500"/>
            </a:avLst>
          </a:prstGeom>
          <a:solidFill>
            <a:srgbClr val="0A2040"/>
          </a:solidFill>
          <a:ln w="12700">
            <a:solidFill>
              <a:srgbClr val="0D7377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56432" y="3108960"/>
            <a:ext cx="411480" cy="41148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3950208" y="310896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Canal de denuncias</a:t>
            </a:r>
            <a:endParaRPr lang="en-US" sz="1150" dirty="0"/>
          </a:p>
        </p:txBody>
      </p:sp>
      <p:sp>
        <p:nvSpPr>
          <p:cNvPr id="25" name="Text 18"/>
          <p:cNvSpPr/>
          <p:nvPr/>
        </p:nvSpPr>
        <p:spPr>
          <a:xfrm>
            <a:off x="3456432" y="361188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94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Confidencial, sin represalias, 10 días hábiles</a:t>
            </a:r>
            <a:endParaRPr lang="en-US" sz="1050" dirty="0"/>
          </a:p>
        </p:txBody>
      </p:sp>
      <p:sp>
        <p:nvSpPr>
          <p:cNvPr id="26" name="Shape 19"/>
          <p:cNvSpPr/>
          <p:nvPr/>
        </p:nvSpPr>
        <p:spPr>
          <a:xfrm>
            <a:off x="6263640" y="2926080"/>
            <a:ext cx="2560320" cy="1463040"/>
          </a:xfrm>
          <a:prstGeom prst="roundRect">
            <a:avLst>
              <a:gd name="adj" fmla="val 7500"/>
            </a:avLst>
          </a:prstGeom>
          <a:solidFill>
            <a:srgbClr val="0A2040"/>
          </a:solidFill>
          <a:ln w="12700">
            <a:solidFill>
              <a:srgbClr val="B7791F"/>
            </a:solidFill>
            <a:prstDash val="solid"/>
          </a:ln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8232" y="3108960"/>
            <a:ext cx="411480" cy="411480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6922008" y="310896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 anual</a:t>
            </a:r>
            <a:endParaRPr lang="en-US" sz="1150" dirty="0"/>
          </a:p>
        </p:txBody>
      </p:sp>
      <p:sp>
        <p:nvSpPr>
          <p:cNvPr id="29" name="Text 21"/>
          <p:cNvSpPr/>
          <p:nvPr/>
        </p:nvSpPr>
        <p:spPr>
          <a:xfrm>
            <a:off x="6428232" y="361188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94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Presentación a Asamblea con resultados de gobierno</a:t>
            </a:r>
            <a:endParaRPr lang="en-US" sz="1050" dirty="0"/>
          </a:p>
        </p:txBody>
      </p:sp>
      <p:sp>
        <p:nvSpPr>
          <p:cNvPr id="30" name="Text 22"/>
          <p:cNvSpPr/>
          <p:nvPr/>
        </p:nvSpPr>
        <p:spPr>
          <a:xfrm>
            <a:off x="1371600" y="4645152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📄  Consulta el Código completo en  cooinpe.com/normativa</a:t>
            </a:r>
            <a:endParaRPr lang="en-US" sz="1150" dirty="0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3BE5D122-190E-C8E3-C345-2A47207EB34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9625" r="22668" b="40952"/>
          <a:stretch>
            <a:fillRect/>
          </a:stretch>
        </p:blipFill>
        <p:spPr>
          <a:xfrm>
            <a:off x="7366000" y="220208"/>
            <a:ext cx="1229360" cy="8285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956</Words>
  <Application>Microsoft Office PowerPoint</Application>
  <PresentationFormat>Presentación en pantalla (16:9)</PresentationFormat>
  <Paragraphs>147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Código de Ética y Buen Gobierno COOINPE 2026</dc:title>
  <dc:subject>PptxGenJS Presentation</dc:subject>
  <dc:creator>COOINPE</dc:creator>
  <cp:lastModifiedBy>Gerencia Liliana Patricia Pérez</cp:lastModifiedBy>
  <cp:revision>2</cp:revision>
  <dcterms:created xsi:type="dcterms:W3CDTF">2026-06-10T19:16:55Z</dcterms:created>
  <dcterms:modified xsi:type="dcterms:W3CDTF">2026-06-19T22:26:01Z</dcterms:modified>
</cp:coreProperties>
</file>